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70" r:id="rId4"/>
    <p:sldId id="262" r:id="rId5"/>
    <p:sldId id="271" r:id="rId6"/>
    <p:sldId id="273" r:id="rId7"/>
    <p:sldId id="276" r:id="rId8"/>
    <p:sldId id="275" r:id="rId9"/>
    <p:sldId id="277" r:id="rId10"/>
    <p:sldId id="274" r:id="rId11"/>
  </p:sldIdLst>
  <p:sldSz cx="12190413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8F17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7" autoAdjust="0"/>
    <p:restoredTop sz="94643" autoAdjust="0"/>
  </p:normalViewPr>
  <p:slideViewPr>
    <p:cSldViewPr>
      <p:cViewPr>
        <p:scale>
          <a:sx n="90" d="100"/>
          <a:sy n="90" d="100"/>
        </p:scale>
        <p:origin x="102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B5264-2813-451F-AD2E-5EBF7329AFA4}" type="datetimeFigureOut">
              <a:rPr lang="pl-PL" smtClean="0"/>
              <a:pPr/>
              <a:t>2018-04-17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E4E03-DBA7-460E-987F-D816F7FDF57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402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549C1-A5F7-48AE-B7D7-373B9A2600F3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FF226-DFCB-41CB-A498-7DC4C28AE4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85360-A6E8-4DF9-B168-DD68842ACD55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0BC75-D12C-458B-93AB-FD89AF150A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7F25F-934A-4062-B9D9-DEE3D06B1336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42EB-4F9F-4A42-99EF-2ED38A768E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58376-8F37-43FA-868E-9E94C2F16935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41A8-8774-46A7-9076-8E536450B7F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B46C-E26C-4AC1-BD83-14E3A31ADCFD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0BF9C-5DC9-4900-9B3F-B85B8B88DA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EC9C6-4674-43C3-AF6D-718A9B876979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AF41C-B4EA-4D80-9BBE-731700F95C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E2932-9854-416D-8BB9-0FF7431D8ECA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EA915-C288-4116-B870-CCFE51C86A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6BD86-A693-4860-A832-AB89237F2FF6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AEE3-8BBD-43DF-8060-4A450AB4AF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2C291-633B-4B5A-8841-363F876CF098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18813-9161-4194-8317-8D166A3C3B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AFEAB-D0DF-4F48-8853-C1D7809A6B39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3C210-060F-44FE-B02D-BFA29DFE33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BFC-F9E5-4DA9-8197-BE6339A8A68B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A4575-E6E3-419B-AB48-7D16C9FDFB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08214-D099-4F09-80E7-7B5FDAB77EFE}" type="datetimeFigureOut">
              <a:rPr lang="pl-PL"/>
              <a:pPr>
                <a:defRPr/>
              </a:pPr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37E1E3-2159-4EA2-A2E8-D021E51C1EA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Users\umtypr01\Desktop\Slider2.mp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45953" y="1000108"/>
            <a:ext cx="12144460" cy="3786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54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pl-PL" sz="4000" b="1" dirty="0" smtClean="0">
              <a:solidFill>
                <a:srgbClr val="0D0D0D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8255446" y="4797152"/>
            <a:ext cx="39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Tymoteusz Przybylski</a:t>
            </a:r>
          </a:p>
          <a:p>
            <a:r>
              <a:rPr lang="pl-PL" dirty="0" smtClean="0"/>
              <a:t>Z-ca Dyrektora ds. Oprogramowania</a:t>
            </a:r>
          </a:p>
        </p:txBody>
      </p:sp>
      <p:sp>
        <p:nvSpPr>
          <p:cNvPr id="4" name="Prostokąt 3"/>
          <p:cNvSpPr/>
          <p:nvPr/>
        </p:nvSpPr>
        <p:spPr>
          <a:xfrm>
            <a:off x="118542" y="1484785"/>
            <a:ext cx="119533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pl-PL" sz="4800" b="1" dirty="0" smtClean="0">
                <a:solidFill>
                  <a:srgbClr val="0D0D0D"/>
                </a:solidFill>
              </a:rPr>
              <a:t>Centrum Usług Wspólnych</a:t>
            </a:r>
            <a:endParaRPr lang="pl-PL" sz="4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pl-PL" sz="4000" b="1" dirty="0" smtClean="0">
              <a:solidFill>
                <a:srgbClr val="0D0D0D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pl-PL" sz="3600" b="1" dirty="0" smtClean="0">
                <a:solidFill>
                  <a:srgbClr val="0D0D0D"/>
                </a:solidFill>
              </a:rPr>
              <a:t>na przykładzie Centrum Usług Informatycznych</a:t>
            </a:r>
          </a:p>
          <a:p>
            <a:pPr algn="ctr" eaLnBrk="1" hangingPunct="1">
              <a:lnSpc>
                <a:spcPct val="80000"/>
              </a:lnSpc>
            </a:pPr>
            <a:r>
              <a:rPr lang="pl-PL" sz="3600" b="1" dirty="0" smtClean="0">
                <a:solidFill>
                  <a:srgbClr val="0D0D0D"/>
                </a:solidFill>
              </a:rPr>
              <a:t>we Wrocławiu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846734" y="188640"/>
            <a:ext cx="9505056" cy="93610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270670" y="1484784"/>
            <a:ext cx="100409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sz="4000" b="1" dirty="0" smtClean="0">
                <a:latin typeface="+mn-lt"/>
              </a:rPr>
              <a:t>Dziękuję za uwagę.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026" name="AutoShape 2" descr="Znalezione obrazy dla zapytania wrocław mobilny asystent mieszkań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Znalezione obrazy dla zapytania wrocław mobilny asystent mieszkań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30" name="AutoShape 6" descr="Znalezione obrazy dla zapytania wrocław mobilny asystent mieszkań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846734" y="188640"/>
            <a:ext cx="9505056" cy="93610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126654" y="1340768"/>
            <a:ext cx="10040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Agenda:</a:t>
            </a:r>
          </a:p>
          <a:p>
            <a:endParaRPr lang="pl-PL" dirty="0" smtClean="0"/>
          </a:p>
          <a:p>
            <a:pPr marL="726948" lvl="2" indent="-342900" fontAlgn="auto">
              <a:buFont typeface="+mj-lt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Centrum Usług Informatycznych we Wrocławiu – trochę historii</a:t>
            </a:r>
          </a:p>
          <a:p>
            <a:pPr marL="726948" lvl="2" indent="-342900" fontAlgn="auto">
              <a:buFont typeface="+mj-lt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CUI w liczbach</a:t>
            </a:r>
          </a:p>
          <a:p>
            <a:pPr marL="726948" lvl="2" indent="-342900" fontAlgn="auto">
              <a:buFont typeface="+mj-lt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Struktura CUI</a:t>
            </a:r>
          </a:p>
          <a:p>
            <a:pPr marL="726948" lvl="2" indent="-342900" fontAlgn="auto">
              <a:buFont typeface="+mj-lt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Korzyści i oszczędności</a:t>
            </a:r>
          </a:p>
          <a:p>
            <a:pPr marL="726948" lvl="2" indent="-342900" fontAlgn="auto">
              <a:buFont typeface="+mj-lt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Ryzyka i szanse</a:t>
            </a:r>
          </a:p>
          <a:p>
            <a:pPr marL="726948" lvl="2" indent="-342900" fontAlgn="auto">
              <a:buFont typeface="+mj-lt"/>
              <a:buAutoNum type="arabicPeriod"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Kierunki działania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702718" y="188640"/>
            <a:ext cx="10297144" cy="1080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126654" y="1196752"/>
            <a:ext cx="1004093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r>
              <a:rPr lang="pl-PL" dirty="0" smtClean="0"/>
              <a:t>Decyzja o powołaniu CUW </a:t>
            </a:r>
          </a:p>
          <a:p>
            <a:endParaRPr lang="pl-PL" dirty="0" smtClean="0"/>
          </a:p>
          <a:p>
            <a:r>
              <a:rPr lang="pl-PL" dirty="0" smtClean="0"/>
              <a:t>	• transfer dobrych praktyk i standaryzacja w gminie</a:t>
            </a:r>
          </a:p>
          <a:p>
            <a:endParaRPr lang="pl-PL" dirty="0" smtClean="0"/>
          </a:p>
          <a:p>
            <a:r>
              <a:rPr lang="pl-PL" dirty="0" smtClean="0"/>
              <a:t>Zakres kompetencji</a:t>
            </a:r>
          </a:p>
          <a:p>
            <a:endParaRPr lang="pl-PL" dirty="0" smtClean="0"/>
          </a:p>
          <a:p>
            <a:r>
              <a:rPr lang="pl-PL" dirty="0" smtClean="0"/>
              <a:t>	• Usługi finansowo księgowe</a:t>
            </a:r>
          </a:p>
          <a:p>
            <a:r>
              <a:rPr lang="pl-PL" dirty="0" smtClean="0"/>
              <a:t>	• Usługi eksperckie</a:t>
            </a:r>
          </a:p>
          <a:p>
            <a:r>
              <a:rPr lang="pl-PL" dirty="0" smtClean="0"/>
              <a:t>	• Usługi rozwojowe</a:t>
            </a:r>
          </a:p>
          <a:p>
            <a:r>
              <a:rPr lang="pl-PL" dirty="0" smtClean="0"/>
              <a:t>	• Usługi utrzymaniowe</a:t>
            </a:r>
          </a:p>
          <a:p>
            <a:endParaRPr lang="pl-PL" dirty="0" smtClean="0"/>
          </a:p>
          <a:p>
            <a:r>
              <a:rPr lang="pl-PL" dirty="0" smtClean="0"/>
              <a:t>Sposób przekształcenia - bez kosztowy TRANSFER </a:t>
            </a:r>
            <a:r>
              <a:rPr lang="pl-PL" dirty="0" err="1" smtClean="0"/>
              <a:t>transfer</a:t>
            </a:r>
            <a:r>
              <a:rPr lang="pl-PL" dirty="0" smtClean="0"/>
              <a:t> dobrych praktyk i standaryzacja w gminie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6" name="Picture 8" descr="Znalezione obrazy dla zapytania cele or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9462" y="1772816"/>
            <a:ext cx="1157271" cy="1008112"/>
          </a:xfrm>
          <a:prstGeom prst="rect">
            <a:avLst/>
          </a:prstGeom>
          <a:noFill/>
        </p:spPr>
      </p:pic>
      <p:pic>
        <p:nvPicPr>
          <p:cNvPr id="7" name="Picture 8" descr="Znalezione obrazy dla zapytania cele or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5566" y="2060848"/>
            <a:ext cx="1157271" cy="1008112"/>
          </a:xfrm>
          <a:prstGeom prst="rect">
            <a:avLst/>
          </a:prstGeom>
          <a:noFill/>
        </p:spPr>
      </p:pic>
      <p:pic>
        <p:nvPicPr>
          <p:cNvPr id="8" name="Picture 8" descr="Znalezione obrazy dla zapytania cele or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5486" y="2636912"/>
            <a:ext cx="1157271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702718" y="188640"/>
            <a:ext cx="10297144" cy="1080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sp>
        <p:nvSpPr>
          <p:cNvPr id="4100" name="AutoShape 4" descr="Znalezione obrazy dla zapytania cele oran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2" name="AutoShape 6" descr="Znalezione obrazy dla zapytania cele oran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1" name="Slider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6614" y="1988840"/>
            <a:ext cx="10582600" cy="3096344"/>
          </a:xfrm>
          <a:prstGeom prst="rect">
            <a:avLst/>
          </a:prstGeom>
        </p:spPr>
      </p:pic>
      <p:sp>
        <p:nvSpPr>
          <p:cNvPr id="12" name="Prostokąt 11"/>
          <p:cNvSpPr/>
          <p:nvPr/>
        </p:nvSpPr>
        <p:spPr>
          <a:xfrm>
            <a:off x="766614" y="1412776"/>
            <a:ext cx="10585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Centrum Usług Informatycznych we Wrocławiu – trochę historii</a:t>
            </a:r>
            <a:endParaRPr lang="pl-PL" b="1" dirty="0"/>
          </a:p>
        </p:txBody>
      </p:sp>
      <p:sp>
        <p:nvSpPr>
          <p:cNvPr id="13" name="Prostokąt 12"/>
          <p:cNvSpPr/>
          <p:nvPr/>
        </p:nvSpPr>
        <p:spPr>
          <a:xfrm>
            <a:off x="766614" y="5085184"/>
            <a:ext cx="10585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CUW w rozumieniu ustawy samorządowej</a:t>
            </a:r>
          </a:p>
          <a:p>
            <a:r>
              <a:rPr lang="pl-PL" sz="2400" dirty="0" smtClean="0"/>
              <a:t>Działamy od 2014 jako CUW IT </a:t>
            </a:r>
          </a:p>
          <a:p>
            <a:r>
              <a:rPr lang="pl-PL" sz="2400" dirty="0" smtClean="0"/>
              <a:t>Listopad 2016 rozszerzamy zakres o usługi finansowe dla oświaty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702718" y="188640"/>
            <a:ext cx="10297144" cy="1080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sp>
        <p:nvSpPr>
          <p:cNvPr id="10242" name="AutoShape 2" descr="Znalezione obrazy dla zapytania rapor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1126654" y="1196752"/>
            <a:ext cx="10040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r>
              <a:rPr lang="pl-PL" sz="2400" dirty="0" smtClean="0"/>
              <a:t>CUI w liczbach:</a:t>
            </a:r>
          </a:p>
          <a:p>
            <a:endParaRPr lang="pl-PL" dirty="0" smtClean="0"/>
          </a:p>
          <a:p>
            <a:r>
              <a:rPr lang="pl-PL" sz="2400" dirty="0" smtClean="0"/>
              <a:t>• Obsługa informatyczna 				</a:t>
            </a:r>
            <a:r>
              <a:rPr lang="pl-PL" sz="2400" b="1" dirty="0" smtClean="0"/>
              <a:t>89</a:t>
            </a:r>
            <a:r>
              <a:rPr lang="pl-PL" sz="2400" dirty="0" smtClean="0"/>
              <a:t> jednostek</a:t>
            </a:r>
          </a:p>
          <a:p>
            <a:r>
              <a:rPr lang="pl-PL" sz="2400" dirty="0" smtClean="0"/>
              <a:t>• Telefonia </a:t>
            </a:r>
            <a:r>
              <a:rPr lang="pl-PL" sz="2400" dirty="0" err="1" smtClean="0"/>
              <a:t>VoIP</a:t>
            </a:r>
            <a:r>
              <a:rPr lang="pl-PL" sz="2400" dirty="0" smtClean="0"/>
              <a:t> 					</a:t>
            </a:r>
            <a:r>
              <a:rPr lang="pl-PL" sz="2400" b="1" dirty="0" smtClean="0"/>
              <a:t>2600</a:t>
            </a:r>
            <a:r>
              <a:rPr lang="pl-PL" sz="2400" dirty="0" smtClean="0"/>
              <a:t> abonentów</a:t>
            </a:r>
          </a:p>
          <a:p>
            <a:r>
              <a:rPr lang="pl-PL" sz="2400" dirty="0" smtClean="0"/>
              <a:t>• Obsługa księgowa					</a:t>
            </a:r>
            <a:r>
              <a:rPr lang="pl-PL" sz="2400" b="1" dirty="0" smtClean="0"/>
              <a:t>145</a:t>
            </a:r>
            <a:r>
              <a:rPr lang="pl-PL" sz="2400" dirty="0" smtClean="0"/>
              <a:t> jednostek</a:t>
            </a:r>
          </a:p>
          <a:p>
            <a:r>
              <a:rPr lang="pl-PL" sz="2400" dirty="0" smtClean="0"/>
              <a:t>• Obsługa PKZP					</a:t>
            </a:r>
            <a:r>
              <a:rPr lang="pl-PL" sz="2400" b="1" dirty="0" smtClean="0"/>
              <a:t>227</a:t>
            </a:r>
            <a:r>
              <a:rPr lang="pl-PL" sz="2400" dirty="0" smtClean="0"/>
              <a:t> jednostek</a:t>
            </a:r>
          </a:p>
          <a:p>
            <a:r>
              <a:rPr lang="pl-PL" sz="2400" dirty="0" smtClean="0"/>
              <a:t>• Obsługa </a:t>
            </a:r>
            <a:r>
              <a:rPr lang="pl-PL" sz="2400" dirty="0" err="1" smtClean="0"/>
              <a:t>fun</a:t>
            </a:r>
            <a:r>
              <a:rPr lang="pl-PL" sz="2400" dirty="0" smtClean="0"/>
              <a:t>. Socjalnego				</a:t>
            </a:r>
            <a:r>
              <a:rPr lang="pl-PL" sz="2400" b="1" dirty="0" smtClean="0"/>
              <a:t>6600</a:t>
            </a:r>
            <a:r>
              <a:rPr lang="pl-PL" sz="2400" dirty="0" smtClean="0"/>
              <a:t> osób</a:t>
            </a:r>
          </a:p>
          <a:p>
            <a:r>
              <a:rPr lang="pl-PL" sz="2400" dirty="0" smtClean="0"/>
              <a:t>• Obsługa płac					</a:t>
            </a:r>
            <a:r>
              <a:rPr lang="pl-PL" sz="2400" b="1" dirty="0" smtClean="0"/>
              <a:t>145</a:t>
            </a:r>
            <a:r>
              <a:rPr lang="pl-PL" sz="2400" dirty="0" smtClean="0"/>
              <a:t> jednostek</a:t>
            </a:r>
          </a:p>
          <a:p>
            <a:r>
              <a:rPr lang="pl-PL" sz="2400" dirty="0" smtClean="0"/>
              <a:t>• Scentralizowana obsługa JPK i VAT		</a:t>
            </a:r>
            <a:r>
              <a:rPr lang="pl-PL" sz="2400" b="1" dirty="0" smtClean="0"/>
              <a:t>227</a:t>
            </a:r>
            <a:r>
              <a:rPr lang="pl-PL" sz="2400" dirty="0" smtClean="0"/>
              <a:t> jednostek</a:t>
            </a:r>
          </a:p>
          <a:p>
            <a:r>
              <a:rPr lang="pl-PL" sz="2400" dirty="0" smtClean="0"/>
              <a:t>• Dowóz dzieci niepełnosprawnych		</a:t>
            </a:r>
            <a:r>
              <a:rPr lang="pl-PL" sz="2400" b="1" dirty="0" smtClean="0"/>
              <a:t>450</a:t>
            </a:r>
            <a:r>
              <a:rPr lang="pl-PL" sz="2400" dirty="0" smtClean="0"/>
              <a:t> dzieci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3118" y="1988840"/>
            <a:ext cx="17811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766614" y="1268760"/>
            <a:ext cx="10801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Struktura CUI 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r>
              <a:rPr lang="pl-PL" dirty="0" smtClean="0"/>
              <a:t>	• Pion infrastruktury</a:t>
            </a:r>
          </a:p>
          <a:p>
            <a:r>
              <a:rPr lang="pl-PL" dirty="0" smtClean="0"/>
              <a:t>		– Dział Miej. Sieci Transmisji Danych</a:t>
            </a:r>
          </a:p>
          <a:p>
            <a:r>
              <a:rPr lang="pl-PL" dirty="0" smtClean="0"/>
              <a:t>		– Dział Centrów Przetwarzania Danych</a:t>
            </a:r>
          </a:p>
          <a:p>
            <a:r>
              <a:rPr lang="pl-PL" dirty="0" smtClean="0"/>
              <a:t>		– Dział Wsparcia i Serwisu</a:t>
            </a:r>
          </a:p>
          <a:p>
            <a:r>
              <a:rPr lang="pl-PL" dirty="0" smtClean="0"/>
              <a:t>	• Pion oprogramowania</a:t>
            </a:r>
          </a:p>
          <a:p>
            <a:r>
              <a:rPr lang="pl-PL" dirty="0" smtClean="0"/>
              <a:t>		– Dział Analiz i Projektów</a:t>
            </a:r>
          </a:p>
          <a:p>
            <a:r>
              <a:rPr lang="pl-PL" dirty="0" smtClean="0"/>
              <a:t>		– Dział Programowania</a:t>
            </a:r>
          </a:p>
          <a:p>
            <a:r>
              <a:rPr lang="pl-PL" dirty="0" smtClean="0"/>
              <a:t>		– Dział Administracji Systemami</a:t>
            </a:r>
          </a:p>
          <a:p>
            <a:r>
              <a:rPr lang="pl-PL" dirty="0" smtClean="0"/>
              <a:t>	• Pion finansowy</a:t>
            </a:r>
          </a:p>
          <a:p>
            <a:r>
              <a:rPr lang="pl-PL" dirty="0" smtClean="0"/>
              <a:t>		– Dział Księgowości i Rozliczeń</a:t>
            </a:r>
          </a:p>
          <a:p>
            <a:r>
              <a:rPr lang="pl-PL" dirty="0" smtClean="0"/>
              <a:t>		– Dział płac i statystyki</a:t>
            </a:r>
          </a:p>
          <a:p>
            <a:r>
              <a:rPr lang="pl-PL" dirty="0" smtClean="0"/>
              <a:t>		– Dział rozliczeń scentralizowanych</a:t>
            </a:r>
          </a:p>
          <a:p>
            <a:r>
              <a:rPr lang="pl-PL" dirty="0" smtClean="0"/>
              <a:t>	 • Pion Obsługi i administracji</a:t>
            </a:r>
          </a:p>
          <a:p>
            <a:r>
              <a:rPr lang="pl-PL" dirty="0" smtClean="0"/>
              <a:t>	</a:t>
            </a:r>
          </a:p>
          <a:p>
            <a:endParaRPr lang="pl-PL" dirty="0"/>
          </a:p>
        </p:txBody>
      </p:sp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702718" y="188640"/>
            <a:ext cx="10297144" cy="1080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126654" y="1196752"/>
            <a:ext cx="103691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1268" name="AutoShape 4" descr="Centrum UsÅug Informatycznych we WrocÅawiu, wejÅc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7334" y="2492896"/>
            <a:ext cx="37147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766614" y="1268760"/>
            <a:ext cx="10801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Korzyści i oszczędności</a:t>
            </a:r>
          </a:p>
          <a:p>
            <a:endParaRPr lang="pl-PL" dirty="0" smtClean="0"/>
          </a:p>
          <a:p>
            <a:r>
              <a:rPr lang="pl-PL" dirty="0" smtClean="0"/>
              <a:t>	• Propagowanie dobrych praktyk w mieście</a:t>
            </a:r>
          </a:p>
          <a:p>
            <a:r>
              <a:rPr lang="pl-PL" dirty="0" smtClean="0"/>
              <a:t>	• Profesjonalizacja</a:t>
            </a:r>
          </a:p>
          <a:p>
            <a:r>
              <a:rPr lang="pl-PL" dirty="0" smtClean="0"/>
              <a:t>	• Ciągłość działania</a:t>
            </a:r>
          </a:p>
          <a:p>
            <a:r>
              <a:rPr lang="pl-PL" dirty="0" smtClean="0"/>
              <a:t>	• Efekt skali</a:t>
            </a:r>
          </a:p>
          <a:p>
            <a:r>
              <a:rPr lang="pl-PL" dirty="0" smtClean="0"/>
              <a:t>	• Niższe koszty usług doradczych </a:t>
            </a:r>
          </a:p>
          <a:p>
            <a:r>
              <a:rPr lang="pl-PL" dirty="0" smtClean="0"/>
              <a:t>	• Niższe koszty szkoleń</a:t>
            </a:r>
          </a:p>
          <a:p>
            <a:r>
              <a:rPr lang="pl-PL" dirty="0" smtClean="0"/>
              <a:t>	• Wsparcie przy projektach unijnych</a:t>
            </a:r>
          </a:p>
          <a:p>
            <a:r>
              <a:rPr lang="pl-PL" dirty="0" smtClean="0"/>
              <a:t>	• Standardy miejskie (chmura prywatna, MAN, </a:t>
            </a:r>
            <a:r>
              <a:rPr lang="pl-PL" dirty="0" err="1" smtClean="0"/>
              <a:t>WiFi</a:t>
            </a:r>
            <a:r>
              <a:rPr lang="pl-PL" dirty="0" smtClean="0"/>
              <a:t>)</a:t>
            </a:r>
          </a:p>
          <a:p>
            <a:r>
              <a:rPr lang="pl-PL" dirty="0" smtClean="0"/>
              <a:t>	• Realizacja projektów miejskich (ITS, Edukacja, </a:t>
            </a:r>
            <a:r>
              <a:rPr lang="pl-PL" dirty="0" err="1" smtClean="0"/>
              <a:t>VoIP</a:t>
            </a:r>
            <a:r>
              <a:rPr lang="pl-PL" dirty="0" smtClean="0"/>
              <a:t>, BIP)</a:t>
            </a:r>
          </a:p>
          <a:p>
            <a:r>
              <a:rPr lang="pl-PL" dirty="0" smtClean="0"/>
              <a:t>	• Wsparcie przy innowacyjnych rozwiązaniach (terminale)</a:t>
            </a:r>
          </a:p>
          <a:p>
            <a:r>
              <a:rPr lang="pl-PL" dirty="0" smtClean="0"/>
              <a:t>	• Platforma zakupowa </a:t>
            </a:r>
          </a:p>
          <a:p>
            <a:r>
              <a:rPr lang="pl-PL" dirty="0" smtClean="0"/>
              <a:t>	• Audyty</a:t>
            </a:r>
          </a:p>
          <a:p>
            <a:r>
              <a:rPr lang="pl-PL" dirty="0" smtClean="0"/>
              <a:t>	• Bezpieczeństwo/RODO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702718" y="188640"/>
            <a:ext cx="10297144" cy="1080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5366" y="2132856"/>
            <a:ext cx="30956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766614" y="1268760"/>
            <a:ext cx="10801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Ryzyka i szanse:</a:t>
            </a:r>
          </a:p>
          <a:p>
            <a:endParaRPr lang="pl-PL" dirty="0" smtClean="0"/>
          </a:p>
          <a:p>
            <a:r>
              <a:rPr lang="pl-PL" dirty="0" smtClean="0"/>
              <a:t>	• Budżet</a:t>
            </a:r>
          </a:p>
          <a:p>
            <a:r>
              <a:rPr lang="pl-PL" dirty="0" smtClean="0"/>
              <a:t>	</a:t>
            </a:r>
          </a:p>
          <a:p>
            <a:r>
              <a:rPr lang="pl-PL" dirty="0" smtClean="0"/>
              <a:t>	 • Zakres usług i produktów</a:t>
            </a:r>
          </a:p>
          <a:p>
            <a:endParaRPr lang="pl-PL" dirty="0" smtClean="0"/>
          </a:p>
          <a:p>
            <a:r>
              <a:rPr lang="pl-PL" dirty="0" smtClean="0"/>
              <a:t>	• Czas realizacji</a:t>
            </a:r>
          </a:p>
          <a:p>
            <a:endParaRPr lang="pl-PL" dirty="0" smtClean="0"/>
          </a:p>
          <a:p>
            <a:r>
              <a:rPr lang="pl-PL" dirty="0" smtClean="0"/>
              <a:t>	• Jakość zakres usług i produktów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702718" y="188640"/>
            <a:ext cx="10297144" cy="1080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sp>
        <p:nvSpPr>
          <p:cNvPr id="27650" name="AutoShape 2" descr="Znalezione obrazy dla zapytania trÃ³jkÄt projektow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652" name="AutoShape 4" descr="Znalezione obrazy dla zapytania trÃ³jkÄt projektow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9262" y="1772816"/>
            <a:ext cx="3528392" cy="302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766614" y="1268760"/>
            <a:ext cx="10801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Kierunki działania</a:t>
            </a:r>
          </a:p>
          <a:p>
            <a:endParaRPr lang="pl-PL" dirty="0" smtClean="0"/>
          </a:p>
          <a:p>
            <a:r>
              <a:rPr lang="pl-PL" dirty="0" smtClean="0"/>
              <a:t>	• Wsparcie klienta</a:t>
            </a:r>
          </a:p>
          <a:p>
            <a:r>
              <a:rPr lang="pl-PL" dirty="0" smtClean="0"/>
              <a:t>	• Budowanie relacji z przyszłymi i obecnymi klientami</a:t>
            </a:r>
          </a:p>
          <a:p>
            <a:r>
              <a:rPr lang="pl-PL" dirty="0" smtClean="0"/>
              <a:t>	• Katalog usług</a:t>
            </a:r>
          </a:p>
          <a:p>
            <a:r>
              <a:rPr lang="pl-PL" dirty="0" smtClean="0"/>
              <a:t>	• Profesjonalizm</a:t>
            </a:r>
          </a:p>
          <a:p>
            <a:r>
              <a:rPr lang="pl-PL" dirty="0" smtClean="0"/>
              <a:t>	• Standaryzacja</a:t>
            </a:r>
          </a:p>
          <a:p>
            <a:r>
              <a:rPr lang="pl-PL" dirty="0" smtClean="0"/>
              <a:t>	• Norma ISO 20000 i ISO27001</a:t>
            </a:r>
          </a:p>
          <a:p>
            <a:r>
              <a:rPr lang="pl-PL" dirty="0" smtClean="0"/>
              <a:t>	• Stałe doskonalenie usług</a:t>
            </a:r>
          </a:p>
          <a:p>
            <a:r>
              <a:rPr lang="pl-PL" dirty="0" smtClean="0"/>
              <a:t>	• Transfer zasobów – wsparcie jednostek bez zwiększania kosztów obsługi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1702718" y="188640"/>
            <a:ext cx="10297144" cy="10801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sz="2000" b="1" dirty="0" smtClean="0">
              <a:solidFill>
                <a:srgbClr val="0D0D0D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l-PL" sz="2000" b="1" dirty="0" smtClean="0">
                <a:solidFill>
                  <a:srgbClr val="0D0D0D"/>
                </a:solidFill>
              </a:rPr>
              <a:t>Centrum Usług Wspólnych na przykładzie Centrum Usług Informatycznych</a:t>
            </a:r>
          </a:p>
        </p:txBody>
      </p:sp>
      <p:sp>
        <p:nvSpPr>
          <p:cNvPr id="28674" name="AutoShape 2" descr="Znalezione obrazy dla zapytania cui wartoÅc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8676" name="AutoShape 4" descr="Znalezione obrazy dla zapytania cui wartoÅc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9462" y="1700808"/>
            <a:ext cx="2143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9393</TotalTime>
  <Words>173</Words>
  <Application>Microsoft Office PowerPoint</Application>
  <PresentationFormat>Niestandardowy</PresentationFormat>
  <Paragraphs>147</Paragraphs>
  <Slides>10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ummawd01</dc:creator>
  <cp:lastModifiedBy>MICHALINA DOMAŃSKA-ZABAWCZUK</cp:lastModifiedBy>
  <cp:revision>544</cp:revision>
  <dcterms:created xsi:type="dcterms:W3CDTF">2016-05-20T10:57:41Z</dcterms:created>
  <dcterms:modified xsi:type="dcterms:W3CDTF">2018-04-17T12:48:30Z</dcterms:modified>
</cp:coreProperties>
</file>